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34380A-E057-4E44-B849-502E05E0C048}">
  <a:tblStyle styleId="{5634380A-E057-4E44-B849-502E05E0C04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5FC439-6A53-47BA-9165-175CAD3A22B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F889C9F-59D1-40C1-A677-823DE8E91EFF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330e02613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a330e02613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330e02613_2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a330e02613_2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a330e02613_2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a330e02613_2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330e02613_2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a330e02613_2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330e02613_2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a330e02613_2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330e02613_2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a330e02613_2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a330e02613_2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a330e02613_2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a330e02613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a330e02613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a330e02613_2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a330e02613_2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a330e02613_2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a330e02613_2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a330e02613_2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a330e02613_2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330e02613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a330e02613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330e02613_2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a330e02613_2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a330e02613_2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a330e02613_2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a330e02613_2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a330e02613_2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330e02613_2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a330e02613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330e02613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a330e02613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330e02613_2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a330e02613_2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330e02613_2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a330e02613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330e02613_2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a330e02613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330e02613_2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a330e02613_2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330e02613_2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a330e02613_2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vo.sc-celje.si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er.sc-celje.si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mm.sc-celje.si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dl.sc-celje.si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facebook.com/sccsdl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rs.si/osnovnosolci/program-gimnazije/" TargetMode="External"/><Relationship Id="rId7" Type="http://schemas.openxmlformats.org/officeDocument/2006/relationships/hyperlink" Target="https://meet.google.com/kij-akvb-jmq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crs.si/osnovnosolci/steklar-vajenec/" TargetMode="External"/><Relationship Id="rId5" Type="http://schemas.openxmlformats.org/officeDocument/2006/relationships/hyperlink" Target="https://scrs.si/osnovnosolci/program-tehnik-steklarstva/" TargetMode="External"/><Relationship Id="rId4" Type="http://schemas.openxmlformats.org/officeDocument/2006/relationships/hyperlink" Target="https://scrs.si/osnovnosolci/68-2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-konjice-zrece.si/si/index.php/solski-center-slovenske-konjice-zrece/novice/item/1070-program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c-s.si/joomla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v.si/sl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v.si/sl/elektro-in-racunalniska-sola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v.si/sl/gimnazija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q-1W4aVaic&amp;ab_channel=EkonomskaCelj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instagram.com/ekonomska_sola_celje/" TargetMode="External"/><Relationship Id="rId4" Type="http://schemas.openxmlformats.org/officeDocument/2006/relationships/hyperlink" Target="https://srednja.escelje.si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v.si/sl/sola-za-strojnistvo-geotehniko-in-okolj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v.si/sl/sola-za-storitvene-dejavnosti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gcc.si" TargetMode="External"/><Relationship Id="rId3" Type="http://schemas.openxmlformats.org/officeDocument/2006/relationships/hyperlink" Target="https://www.gcc.si/" TargetMode="External"/><Relationship Id="rId7" Type="http://schemas.openxmlformats.org/officeDocument/2006/relationships/hyperlink" Target="http://www.sledko.s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instagram.com/gimceljecenter/" TargetMode="External"/><Relationship Id="rId5" Type="http://schemas.openxmlformats.org/officeDocument/2006/relationships/hyperlink" Target="https://www.facebook.com/GimCeljeCenter" TargetMode="External"/><Relationship Id="rId4" Type="http://schemas.openxmlformats.org/officeDocument/2006/relationships/hyperlink" Target="https://www.gcc.si/vpis-gcc-2021-2022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vagim.si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gt.si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sce.si/sola/svetovalna-sluzba/za-bodoce-dijak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vu.s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facebook.com/hvu.celj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l.sc-celje.s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facebook.com/scclav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9033" y="1798661"/>
            <a:ext cx="5981976" cy="334483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>
            <a:spLocks noGrp="1"/>
          </p:cNvSpPr>
          <p:nvPr>
            <p:ph type="ctrTitle"/>
          </p:nvPr>
        </p:nvSpPr>
        <p:spPr>
          <a:xfrm>
            <a:off x="-202224" y="1798661"/>
            <a:ext cx="6858000" cy="109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sl" sz="5000" b="1" dirty="0"/>
              <a:t>Razpis za vpis </a:t>
            </a:r>
            <a:r>
              <a:rPr lang="sl" sz="5000" b="1" dirty="0" smtClean="0"/>
              <a:t>2021/22</a:t>
            </a:r>
            <a:endParaRPr sz="5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>
            <a:spLocks noGrp="1"/>
          </p:cNvSpPr>
          <p:nvPr>
            <p:ph type="title"/>
          </p:nvPr>
        </p:nvSpPr>
        <p:spPr>
          <a:xfrm>
            <a:off x="628650" y="245851"/>
            <a:ext cx="78867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šola za gradbeništvo in varovanje okolja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2" name="Google Shape;192;p34"/>
          <p:cNvGraphicFramePr/>
          <p:nvPr/>
        </p:nvGraphicFramePr>
        <p:xfrm>
          <a:off x="578225" y="958056"/>
          <a:ext cx="7838850" cy="3010325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7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pri tehnologiji gradnje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pri tehnologiji gradnje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Zidar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Zidar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Tesar 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Izvajalec suhomontažne gradnje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Tesar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Izvajalec suhomontažne gradnje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Pečar – polagalec keramičnih oblog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Pečar – polagalec keramičnih oblog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Gradbeni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Gradbeni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56 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Okoljevarstveni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Okoljevarstveni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3" name="Google Shape;193;p34"/>
          <p:cNvSpPr txBox="1"/>
          <p:nvPr/>
        </p:nvSpPr>
        <p:spPr>
          <a:xfrm>
            <a:off x="578125" y="4013950"/>
            <a:ext cx="7839000" cy="16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Možnost pridobitve štipendije za deficitarne poklice za programe izvajalec suhomontažne gradnje, pečar-polagalec keramičnih oblog, tesar in zidar.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programih in vpisu na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http://gvo.sc-celje.si/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>
            <a:spLocks noGrp="1"/>
          </p:cNvSpPr>
          <p:nvPr>
            <p:ph type="title"/>
          </p:nvPr>
        </p:nvSpPr>
        <p:spPr>
          <a:xfrm>
            <a:off x="628650" y="24585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šola za kemijo, elektrotehniko in računalništvo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9" name="Google Shape;199;p35"/>
          <p:cNvGraphicFramePr/>
          <p:nvPr/>
        </p:nvGraphicFramePr>
        <p:xfrm>
          <a:off x="628650" y="1411206"/>
          <a:ext cx="7838850" cy="175258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7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Elektrikar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Elektrikar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računalništva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računalništva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Kemijski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Kemijski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0" name="Google Shape;200;p35"/>
          <p:cNvSpPr txBox="1"/>
          <p:nvPr/>
        </p:nvSpPr>
        <p:spPr>
          <a:xfrm>
            <a:off x="628650" y="3464725"/>
            <a:ext cx="7584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Možnost pridobitve štipendije za deficitarne poklice za program elektrikar</a:t>
            </a:r>
            <a:r>
              <a:rPr lang="sl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programih in vpisu na </a:t>
            </a:r>
            <a:r>
              <a:rPr lang="sl" sz="16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http://ker.sc-celje.si/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>
            <a:spLocks noGrp="1"/>
          </p:cNvSpPr>
          <p:nvPr>
            <p:ph type="title"/>
          </p:nvPr>
        </p:nvSpPr>
        <p:spPr>
          <a:xfrm>
            <a:off x="628650" y="24585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šola za strojništvo, mehatroniko in medije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6" name="Google Shape;206;p36"/>
          <p:cNvGraphicFramePr/>
          <p:nvPr/>
        </p:nvGraphicFramePr>
        <p:xfrm>
          <a:off x="215300" y="984706"/>
          <a:ext cx="8252200" cy="343685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83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tehnoloških procesih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tehnoloških procesih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- orodjar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- orodjar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Mehatronik operater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Mehatronik operater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mehatronike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mehatronike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Medijski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Medijski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– Strojni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– Tehnik mehatronike 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mehatronike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07" name="Google Shape;207;p36"/>
          <p:cNvSpPr txBox="1"/>
          <p:nvPr/>
        </p:nvSpPr>
        <p:spPr>
          <a:xfrm>
            <a:off x="173525" y="4463250"/>
            <a:ext cx="83418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000">
                <a:latin typeface="Calibri"/>
                <a:ea typeface="Calibri"/>
                <a:cs typeface="Calibri"/>
                <a:sym typeface="Calibri"/>
              </a:rPr>
              <a:t>Možnost pridobitve štipendije za deficitarne poklice za izobraževalne programe mehatronik operater, oblikovalec kovin - orodjar in inštalater strojnih inštalacij.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300">
                <a:latin typeface="Calibri"/>
                <a:ea typeface="Calibri"/>
                <a:cs typeface="Calibri"/>
                <a:sym typeface="Calibri"/>
              </a:rPr>
              <a:t>Več informacij o izobraževalnih programih, vpisu in dogajanju na naši šoli dobite na spletni strani </a:t>
            </a:r>
            <a:r>
              <a:rPr lang="sl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http://smm.sc-celje.si/</a:t>
            </a:r>
            <a:r>
              <a:rPr lang="sl" sz="13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>
            <a:spLocks noGrp="1"/>
          </p:cNvSpPr>
          <p:nvPr>
            <p:ph type="title"/>
          </p:nvPr>
        </p:nvSpPr>
        <p:spPr>
          <a:xfrm>
            <a:off x="628650" y="24585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šola za storitvene dejavnosti in logistiko</a:t>
            </a:r>
            <a:br>
              <a:rPr lang="sl" sz="2100" b="1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Ljubljanska c. 17</a:t>
            </a:r>
            <a:endParaRPr sz="1100"/>
          </a:p>
        </p:txBody>
      </p:sp>
      <p:graphicFrame>
        <p:nvGraphicFramePr>
          <p:cNvPr id="213" name="Google Shape;213;p37"/>
          <p:cNvGraphicFramePr/>
          <p:nvPr/>
        </p:nvGraphicFramePr>
        <p:xfrm>
          <a:off x="636375" y="1144931"/>
          <a:ext cx="7838850" cy="286508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7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Preoblikovalec tekstilij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Preoblikovalec tekstilij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Avtoserviser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Avtoserviser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Avtokaroserist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Avtokaroserist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Frizer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Frizer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Ustvarjalec modnih oblačil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Ustvarjalec modnih oblačil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Logistični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Logistični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– Avtoservisni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Avtoservisni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– Ustvarjalec modnih oblačil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Ustvarjalec modnih oblačil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4" name="Google Shape;214;p37"/>
          <p:cNvSpPr txBox="1"/>
          <p:nvPr/>
        </p:nvSpPr>
        <p:spPr>
          <a:xfrm>
            <a:off x="652500" y="4120850"/>
            <a:ext cx="78390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dirty="0"/>
              <a:t>Več informacij o vpisu: </a:t>
            </a: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http://sdl.sc-celje.si/</a:t>
            </a:r>
            <a:r>
              <a:rPr lang="sl" dirty="0">
                <a:latin typeface="Calibri"/>
                <a:ea typeface="Calibri"/>
                <a:cs typeface="Calibri"/>
                <a:sym typeface="Calibri"/>
              </a:rPr>
              <a:t> pod zavihkom “</a:t>
            </a:r>
            <a:r>
              <a:rPr lang="sl" i="1" dirty="0">
                <a:latin typeface="Calibri"/>
                <a:ea typeface="Calibri"/>
                <a:cs typeface="Calibri"/>
                <a:sym typeface="Calibri"/>
              </a:rPr>
              <a:t>Za bodoče dijake</a:t>
            </a:r>
            <a:r>
              <a:rPr lang="sl" dirty="0" smtClean="0"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sl" dirty="0">
                <a:latin typeface="Calibri"/>
                <a:ea typeface="Calibri"/>
                <a:cs typeface="Calibri"/>
                <a:sym typeface="Calibri"/>
              </a:rPr>
              <a:t>in na   </a:t>
            </a: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https://www.facebook.com/sccsdl/</a:t>
            </a:r>
            <a:r>
              <a:rPr lang="sl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>
            <a:spLocks noGrp="1"/>
          </p:cNvSpPr>
          <p:nvPr>
            <p:ph type="title"/>
          </p:nvPr>
        </p:nvSpPr>
        <p:spPr>
          <a:xfrm>
            <a:off x="604725" y="9512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Šolski center Rogaška Slatina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Steklarska ul. 1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0" name="Google Shape;220;p38"/>
          <p:cNvGraphicFramePr/>
          <p:nvPr/>
        </p:nvGraphicFramePr>
        <p:xfrm>
          <a:off x="628650" y="951525"/>
          <a:ext cx="7838850" cy="1985005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7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optik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steklarstva*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optik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steklarstva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Steklar (program se bo izvajal tudi v vajeniški obliki)*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Steklar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1" name="Google Shape;221;p38"/>
          <p:cNvSpPr txBox="1"/>
          <p:nvPr/>
        </p:nvSpPr>
        <p:spPr>
          <a:xfrm>
            <a:off x="255050" y="2906050"/>
            <a:ext cx="8787000" cy="19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*Možnost pridobitve kadrovske štipendije ali štipendije za deficitarne poklice.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Povezave do predstavitvenih filmčkov in podrobnejših opisov posameznih programov: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Gimnazija:</a:t>
            </a:r>
            <a:r>
              <a:rPr lang="sl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https://scrs.si/osnovnosolci/program-gimnazije/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Tehnik optik:</a:t>
            </a:r>
            <a:r>
              <a:rPr lang="sl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https://scrs.si/osnovnosolci/68-2/</a:t>
            </a:r>
            <a:endParaRPr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Tehnik steklarstva:</a:t>
            </a:r>
            <a:r>
              <a:rPr lang="sl" b="1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https://scrs.si/osnovnosolci/program-tehnik-steklarstva/</a:t>
            </a:r>
            <a:endParaRPr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Steklar (vajenec):</a:t>
            </a:r>
            <a:r>
              <a:rPr lang="sl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https://scrs.si/osnovnosolci/steklar-vajenec/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Povezava do predstavitve šole v živo za devetošolce in starše </a:t>
            </a:r>
            <a:r>
              <a:rPr lang="s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(10.12. 2020 ob 16:30)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l" sz="1200" u="sng">
                <a:solidFill>
                  <a:schemeClr val="hlink"/>
                </a:solidFill>
                <a:hlinkClick r:id="rId7"/>
              </a:rPr>
              <a:t>https://meet.google.com/kij-akvb-jmq</a:t>
            </a:r>
            <a:endParaRPr sz="1200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628650" y="245850"/>
            <a:ext cx="77505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Šolski center Slovenske Konjice-Zreče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Tattenbachova ul. 2a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7" name="Google Shape;227;p39"/>
          <p:cNvGraphicFramePr/>
          <p:nvPr/>
        </p:nvGraphicFramePr>
        <p:xfrm>
          <a:off x="628650" y="141120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198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Šola</a:t>
                      </a: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 Slovenske Konjice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75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Srednja poklicna in strokovna šola Zreče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Dravinjska c. 1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- orodjar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- orodjar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7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17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7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Gastronomija in turizem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Gastronomsko-turistični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8" name="Google Shape;228;p39"/>
          <p:cNvSpPr txBox="1"/>
          <p:nvPr/>
        </p:nvSpPr>
        <p:spPr>
          <a:xfrm>
            <a:off x="687200" y="4320950"/>
            <a:ext cx="76920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Več informacij o progemih: </a:t>
            </a:r>
            <a:r>
              <a:rPr lang="sl" sz="1000" u="sng">
                <a:solidFill>
                  <a:srgbClr val="0000CC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http://www.sc-konjice-zrece.si/si/index.php/solski-center-slovenske-konjice-zrece/novice/item/1070-programi</a:t>
            </a:r>
            <a:r>
              <a:rPr lang="sl" sz="10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0"/>
          <p:cNvSpPr txBox="1">
            <a:spLocks noGrp="1"/>
          </p:cNvSpPr>
          <p:nvPr>
            <p:ph type="title"/>
          </p:nvPr>
        </p:nvSpPr>
        <p:spPr>
          <a:xfrm>
            <a:off x="628650" y="24585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Šolski center Šentjur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Cesta na kmetijsko šolo 9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4" name="Google Shape;234;p40"/>
          <p:cNvGraphicFramePr/>
          <p:nvPr/>
        </p:nvGraphicFramePr>
        <p:xfrm>
          <a:off x="693919" y="105105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111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4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1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Šola</a:t>
                      </a: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00">
                <a:tc row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Srednja poklicna in 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strokovna šola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biotehniki in oskrbi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biotehniki in oskrbi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Mehanik kmetijskih in delovnih strojev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Mehanik kmetijskih in delovnih strojev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52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3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Slaščičar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Slaščičar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3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Kmetijsko-podjetniški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Kmetijsko-podjetniški tehnik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Živilski prehranski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Živilski prehranski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17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Veterinarski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Veterinarski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– Kmetijsko podjetniški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Kmetijsko podjetniški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– Živilsko prehranski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Živilsko prehranski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5" name="Google Shape;235;p40"/>
          <p:cNvSpPr txBox="1"/>
          <p:nvPr/>
        </p:nvSpPr>
        <p:spPr>
          <a:xfrm>
            <a:off x="506925" y="4457200"/>
            <a:ext cx="87807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Informacije na spletni povezavi </a:t>
            </a:r>
            <a:r>
              <a:rPr lang="sl" sz="1100" u="sng">
                <a:solidFill>
                  <a:schemeClr val="hlink"/>
                </a:solidFill>
                <a:hlinkClick r:id="rId3"/>
              </a:rPr>
              <a:t>Spletna stran ŠC Šentjur (sc-s.si)</a:t>
            </a:r>
            <a:r>
              <a:rPr lang="sl">
                <a:latin typeface="Calibri"/>
                <a:ea typeface="Calibri"/>
                <a:cs typeface="Calibri"/>
                <a:sym typeface="Calibri"/>
              </a:rPr>
              <a:t> pod zavihkom informativni dan.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V sklopu šole deluje tudi </a:t>
            </a:r>
            <a:r>
              <a:rPr lang="sl" b="1">
                <a:latin typeface="Calibri"/>
                <a:ea typeface="Calibri"/>
                <a:cs typeface="Calibri"/>
                <a:sym typeface="Calibri"/>
              </a:rPr>
              <a:t>dijaški dom</a:t>
            </a:r>
            <a:r>
              <a:rPr lang="sl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0"/>
          <p:cNvSpPr txBox="1"/>
          <p:nvPr/>
        </p:nvSpPr>
        <p:spPr>
          <a:xfrm>
            <a:off x="7393625" y="4887650"/>
            <a:ext cx="55095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>
            <a:spLocks noGrp="1"/>
          </p:cNvSpPr>
          <p:nvPr>
            <p:ph type="title"/>
          </p:nvPr>
        </p:nvSpPr>
        <p:spPr>
          <a:xfrm>
            <a:off x="628650" y="6097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Šolski center Velenje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Trg mladosti 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2" name="Google Shape;242;p41"/>
          <p:cNvGraphicFramePr/>
          <p:nvPr/>
        </p:nvGraphicFramePr>
        <p:xfrm>
          <a:off x="715138" y="1603919"/>
          <a:ext cx="5499050" cy="1097280"/>
        </p:xfrm>
        <a:graphic>
          <a:graphicData uri="http://schemas.openxmlformats.org/drawingml/2006/table">
            <a:tbl>
              <a:tblPr>
                <a:noFill/>
                <a:tableStyleId>{8F5FC439-6A53-47BA-9165-175CAD3A22BD}</a:tableStyleId>
              </a:tblPr>
              <a:tblGrid>
                <a:gridCol w="549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/>
                        <a:t>1. Elektro in računalniška šola</a:t>
                      </a: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/>
                        <a:t>2. Gimnazija</a:t>
                      </a: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/>
                        <a:t>3. Šola za strojništvo, geotehniko in okolje</a:t>
                      </a: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/>
                        <a:t>4. Šola za storitvene dejavnosti</a:t>
                      </a: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3" name="Google Shape;243;p41"/>
          <p:cNvSpPr txBox="1"/>
          <p:nvPr/>
        </p:nvSpPr>
        <p:spPr>
          <a:xfrm>
            <a:off x="715150" y="3123725"/>
            <a:ext cx="7740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500" dirty="0"/>
              <a:t>Predstavitve šol in programov na povezavi </a:t>
            </a:r>
            <a:r>
              <a:rPr lang="sl" sz="15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https://www.scv.si/sl/</a:t>
            </a:r>
            <a:r>
              <a:rPr lang="sl" sz="1500" dirty="0">
                <a:latin typeface="Calibri"/>
                <a:ea typeface="Calibri"/>
                <a:cs typeface="Calibri"/>
                <a:sym typeface="Calibri"/>
              </a:rPr>
              <a:t>  pod zavihkom </a:t>
            </a:r>
            <a:r>
              <a:rPr lang="sl" sz="1500" dirty="0" smtClean="0">
                <a:latin typeface="Calibri"/>
                <a:ea typeface="Calibri"/>
                <a:cs typeface="Calibri"/>
                <a:sym typeface="Calibri"/>
              </a:rPr>
              <a:t>PROMOCIJA.</a:t>
            </a:r>
            <a:endParaRPr sz="15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>
            <a:spLocks noGrp="1"/>
          </p:cNvSpPr>
          <p:nvPr>
            <p:ph type="title"/>
          </p:nvPr>
        </p:nvSpPr>
        <p:spPr>
          <a:xfrm>
            <a:off x="628650" y="38581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Elektro in računalniška šola</a:t>
            </a:r>
            <a:r>
              <a:rPr lang="sl" sz="270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sl" sz="27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9" name="Google Shape;249;p42"/>
          <p:cNvGraphicFramePr/>
          <p:nvPr/>
        </p:nvGraphicFramePr>
        <p:xfrm>
          <a:off x="628650" y="1411206"/>
          <a:ext cx="7174050" cy="217930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13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Elektrikar (program se bo izvajal tudi v vajeniški obliki)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Elektrikar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računalništva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računalništva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mehatronike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mehatronike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- Elektrotehnik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Elektrotehnik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0" name="Google Shape;250;p42"/>
          <p:cNvSpPr txBox="1"/>
          <p:nvPr/>
        </p:nvSpPr>
        <p:spPr>
          <a:xfrm>
            <a:off x="628650" y="4139900"/>
            <a:ext cx="73641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naših programih</a:t>
            </a:r>
            <a:r>
              <a:rPr lang="pl-PL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sl" u="sng" dirty="0" smtClean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u="sng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</a:t>
            </a: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://www.scv.si/sl/elektro-in-racunalniska-sola/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2"/>
          <p:cNvSpPr txBox="1"/>
          <p:nvPr/>
        </p:nvSpPr>
        <p:spPr>
          <a:xfrm>
            <a:off x="628650" y="3713350"/>
            <a:ext cx="54933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dirty="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sl" dirty="0" smtClean="0">
                <a:latin typeface="Calibri"/>
                <a:ea typeface="Calibri"/>
                <a:cs typeface="Calibri"/>
                <a:sym typeface="Calibri"/>
              </a:rPr>
              <a:t>rogram </a:t>
            </a:r>
            <a:r>
              <a:rPr lang="sl" dirty="0">
                <a:latin typeface="Calibri"/>
                <a:ea typeface="Calibri"/>
                <a:cs typeface="Calibri"/>
                <a:sym typeface="Calibri"/>
              </a:rPr>
              <a:t>elektrikar se izvaja tudi v vajeniški </a:t>
            </a:r>
            <a:r>
              <a:rPr lang="sl" dirty="0" smtClean="0">
                <a:latin typeface="Calibri"/>
                <a:ea typeface="Calibri"/>
                <a:cs typeface="Calibri"/>
                <a:sym typeface="Calibri"/>
              </a:rPr>
              <a:t>obliki.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628650" y="24585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Gimnazija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7" name="Google Shape;257;p43"/>
          <p:cNvGraphicFramePr/>
          <p:nvPr/>
        </p:nvGraphicFramePr>
        <p:xfrm>
          <a:off x="503200" y="997206"/>
          <a:ext cx="5748975" cy="209547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7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 (š)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Umetniška gimnazija 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Glasbena smer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254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Petje - instrument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Likovna smer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8" name="Google Shape;258;p43"/>
          <p:cNvSpPr txBox="1"/>
          <p:nvPr/>
        </p:nvSpPr>
        <p:spPr>
          <a:xfrm>
            <a:off x="503188" y="3265737"/>
            <a:ext cx="7739664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sl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Šolskem centru Velenje, Gimnazija,</a:t>
            </a:r>
            <a:r>
              <a:rPr lang="sl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bo v strokovni del programa </a:t>
            </a:r>
            <a:r>
              <a:rPr lang="sl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Umetniška gimnazija</a:t>
            </a:r>
            <a:r>
              <a:rPr lang="sl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lahko vključilo še </a:t>
            </a:r>
            <a:r>
              <a:rPr lang="sl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dijakov  (vzporedno izobraževanje).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43"/>
          <p:cNvSpPr txBox="1"/>
          <p:nvPr/>
        </p:nvSpPr>
        <p:spPr>
          <a:xfrm>
            <a:off x="628650" y="3923598"/>
            <a:ext cx="49302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naših programih</a:t>
            </a:r>
            <a:r>
              <a:rPr lang="pl-PL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sl" u="sng" dirty="0" smtClean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u="sng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</a:t>
            </a: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://www.scv.si/sl/gimnazija/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28650" y="72171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Ekonomska šola Celje</a:t>
            </a:r>
            <a:r>
              <a:rPr lang="sl" sz="2100" b="1"/>
              <a:t>, Gimnazija in srednja šola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Kosovelova ul. 4</a:t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6" name="Google Shape;136;p26"/>
          <p:cNvGraphicFramePr/>
          <p:nvPr/>
        </p:nvGraphicFramePr>
        <p:xfrm>
          <a:off x="626100" y="1323215"/>
          <a:ext cx="7698900" cy="2030705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02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9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 u="none" strike="noStrike" cap="none"/>
                        <a:t>Program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 u="none" strike="noStrike" cap="none"/>
                        <a:t>Naziv poklicne/strokovne izobrazbe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 u="none" strike="noStrike" cap="none"/>
                        <a:t>Trajanje izobraževanja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 u="none" strike="noStrike" cap="none"/>
                        <a:t>Predvideno št. mest za novince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Trgovec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Prodajalec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3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52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Ekonomski tehnik</a:t>
                      </a:r>
                      <a:endParaRPr sz="1400" u="none" strike="noStrike" cap="none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Ekonomski tehnik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4</a:t>
                      </a:r>
                      <a:endParaRPr sz="1400" u="none" strike="noStrike" cap="none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56</a:t>
                      </a:r>
                      <a:endParaRPr sz="1400" u="none" strike="noStrike" cap="none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u="none" strike="noStrike" cap="none"/>
                        <a:t>Tehnik varovanja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u="none" strike="noStrike" cap="none"/>
                        <a:t>Tehnik varovanja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u="none" strike="noStrike" cap="none"/>
                        <a:t>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u="none" strike="noStrike" cap="none"/>
                        <a:t>28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 dirty="0"/>
                        <a:t>Ekonomska gimnazija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28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-  Ekonomski tehnik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Ekonomski tehnik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7" name="Google Shape;137;p26"/>
          <p:cNvSpPr txBox="1"/>
          <p:nvPr/>
        </p:nvSpPr>
        <p:spPr>
          <a:xfrm>
            <a:off x="341922" y="3353920"/>
            <a:ext cx="8675400" cy="13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s predstavitvijo programov: </a:t>
            </a:r>
            <a:r>
              <a:rPr lang="sl" dirty="0">
                <a:solidFill>
                  <a:schemeClr val="dk1"/>
                </a:solidFill>
                <a:uFill>
                  <a:noFill/>
                </a:u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sl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https://www.youtube.com/watch?v=Rq-1W4aVaic&amp;ab_channel=EkonomskaCelje</a:t>
            </a:r>
            <a:endParaRPr u="sng" dirty="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spletni strani</a:t>
            </a:r>
            <a:r>
              <a:rPr lang="sl" dirty="0">
                <a:solidFill>
                  <a:schemeClr val="dk1"/>
                </a:solidFill>
                <a:uFill>
                  <a:noFill/>
                </a:u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sl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https://srednja.escelje.si/</a:t>
            </a:r>
            <a:r>
              <a:rPr lang="s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bodo pod zavihkom INFORMATIVNI DAN v januarju zbrane pomembne informacije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s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Kaj dogaja na EŠC najdete tudi na: </a:t>
            </a:r>
            <a:r>
              <a:rPr lang="sl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https://www.instagram.com/ekonomska_sola_celje/</a:t>
            </a:r>
            <a:r>
              <a:rPr lang="s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4"/>
          <p:cNvSpPr txBox="1">
            <a:spLocks noGrp="1"/>
          </p:cNvSpPr>
          <p:nvPr>
            <p:ph type="title"/>
          </p:nvPr>
        </p:nvSpPr>
        <p:spPr>
          <a:xfrm>
            <a:off x="628650" y="18287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Šola za strojništvo, geotehniko in okolje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5" name="Google Shape;265;p44"/>
          <p:cNvGraphicFramePr/>
          <p:nvPr/>
        </p:nvGraphicFramePr>
        <p:xfrm>
          <a:off x="628650" y="1124290"/>
          <a:ext cx="8097775" cy="371852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44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Geostrojnik rudar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Geostrojnik rudar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Okoljevarstveni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Okoljevarstveni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tehnoloških procesih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tehnoloških procesih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Avtoserviser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Avtoserviser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Mehatronik operater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Mehatronik operater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– orodjar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– orodjar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</a:t>
                      </a: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mehanik (program se bo izvajal tudi v vajeniški obliki)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mehanik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66" name="Google Shape;266;p44"/>
          <p:cNvSpPr/>
          <p:nvPr/>
        </p:nvSpPr>
        <p:spPr>
          <a:xfrm>
            <a:off x="628650" y="4754554"/>
            <a:ext cx="1688141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/>
          <p:nvPr/>
        </p:nvSpPr>
        <p:spPr>
          <a:xfrm>
            <a:off x="628650" y="18287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Šola za strojništvo, geotehniko in okolje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2" name="Google Shape;272;p45"/>
          <p:cNvGraphicFramePr/>
          <p:nvPr/>
        </p:nvGraphicFramePr>
        <p:xfrm>
          <a:off x="417544" y="1275974"/>
          <a:ext cx="8097775" cy="853440"/>
        </p:xfrm>
        <a:graphic>
          <a:graphicData uri="http://schemas.openxmlformats.org/drawingml/2006/table">
            <a:tbl>
              <a:tblPr>
                <a:noFill/>
                <a:tableStyleId>{FF889C9F-59D1-40C1-A677-823DE8E91EFF}</a:tableStyleId>
              </a:tblPr>
              <a:tblGrid>
                <a:gridCol w="383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PTI - Strojni tehnik 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Strojni tehnik                                          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PTI - Avtoservisni tehnik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Avtoservisni tehnik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PTI - Geotehnik 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Geotehnik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3" name="Google Shape;273;p45"/>
          <p:cNvSpPr txBox="1"/>
          <p:nvPr/>
        </p:nvSpPr>
        <p:spPr>
          <a:xfrm>
            <a:off x="417550" y="2609375"/>
            <a:ext cx="7498500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naših programih</a:t>
            </a:r>
            <a:r>
              <a:rPr lang="pl-PL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http://www.scv.si/sl/sola-za-strojnistvo-geotehniko-in-okolje/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5"/>
          <p:cNvSpPr txBox="1"/>
          <p:nvPr/>
        </p:nvSpPr>
        <p:spPr>
          <a:xfrm>
            <a:off x="417550" y="2223775"/>
            <a:ext cx="7824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dirty="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sl" dirty="0" smtClean="0">
                <a:latin typeface="Calibri"/>
                <a:ea typeface="Calibri"/>
                <a:cs typeface="Calibri"/>
                <a:sym typeface="Calibri"/>
              </a:rPr>
              <a:t>rogram </a:t>
            </a:r>
            <a:r>
              <a:rPr lang="sl" dirty="0">
                <a:latin typeface="Calibri"/>
                <a:ea typeface="Calibri"/>
                <a:cs typeface="Calibri"/>
                <a:sym typeface="Calibri"/>
              </a:rPr>
              <a:t>strojni mehanik se izvaja v vajeniški </a:t>
            </a:r>
            <a:r>
              <a:rPr lang="sl" dirty="0" smtClean="0">
                <a:latin typeface="Calibri"/>
                <a:ea typeface="Calibri"/>
                <a:cs typeface="Calibri"/>
                <a:sym typeface="Calibri"/>
              </a:rPr>
              <a:t>obliki.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6"/>
          <p:cNvSpPr txBox="1">
            <a:spLocks noGrp="1"/>
          </p:cNvSpPr>
          <p:nvPr>
            <p:ph type="title"/>
          </p:nvPr>
        </p:nvSpPr>
        <p:spPr>
          <a:xfrm>
            <a:off x="628650" y="18287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Šola za storitvene dejavnosti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0" name="Google Shape;280;p46"/>
          <p:cNvGraphicFramePr/>
          <p:nvPr/>
        </p:nvGraphicFramePr>
        <p:xfrm>
          <a:off x="628650" y="1124290"/>
          <a:ext cx="8097775" cy="217930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44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biotehniki in oskrbi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biotehniki in oskrbi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Gastronomske in hotelske storitve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 hotelir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Trgovec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Prodajalec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Gastronomija in turizem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Gastronomsko-turistični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Ekonomski tehnik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Ekonomski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81" name="Google Shape;281;p46"/>
          <p:cNvGraphicFramePr/>
          <p:nvPr/>
        </p:nvGraphicFramePr>
        <p:xfrm>
          <a:off x="628649" y="3326595"/>
          <a:ext cx="8097775" cy="278125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4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0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- Gastronomija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2" name="Google Shape;282;p46"/>
          <p:cNvSpPr txBox="1"/>
          <p:nvPr/>
        </p:nvSpPr>
        <p:spPr>
          <a:xfrm>
            <a:off x="639150" y="3914075"/>
            <a:ext cx="78657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naših programih</a:t>
            </a:r>
            <a:r>
              <a:rPr lang="pl-PL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sl" u="sng" dirty="0" smtClean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u="sng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</a:t>
            </a: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://www.scv.si/sl/sola-za-storitvene-dejavnosti/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Gimnazija Celje-Center 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Kosovelova ul. 1</a:t>
            </a:r>
            <a:endParaRPr sz="1100"/>
          </a:p>
        </p:txBody>
      </p:sp>
      <p:graphicFrame>
        <p:nvGraphicFramePr>
          <p:cNvPr id="143" name="Google Shape;143;p27"/>
          <p:cNvGraphicFramePr/>
          <p:nvPr/>
        </p:nvGraphicFramePr>
        <p:xfrm>
          <a:off x="628650" y="1355223"/>
          <a:ext cx="7698900" cy="1771645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60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Umetniška gimnazija- Likovna smer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Predšolska vzgoja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Vzgojitelj predšolskih otrok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Pravokotnik 1"/>
          <p:cNvSpPr/>
          <p:nvPr/>
        </p:nvSpPr>
        <p:spPr>
          <a:xfrm>
            <a:off x="628649" y="3322036"/>
            <a:ext cx="79985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Vse novice na temo vpisa na GCC najdete na 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šolski spletni strani 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in na 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posebni podstrani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, ki je namenjena vpisu. </a:t>
            </a:r>
            <a:endParaRPr lang="sl-SI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Vabljeni 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tudi k obisku našega 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Facebook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 in </a:t>
            </a:r>
            <a:r>
              <a:rPr lang="sl-SI" sz="16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Instagram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profila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 ter na strani spletnega časopisa </a:t>
            </a:r>
            <a:r>
              <a:rPr lang="sl-SI" sz="1600" dirty="0" err="1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Sledko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sl-SI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vsa vprašanja pa smo vam vedno na voljo tudi na telefonski številki 03 428 57 00 in e-naslovu 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info@gcc.si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628650" y="72171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I. gimnazija v Celju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Kajuhova ul. 2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9" name="Google Shape;149;p28"/>
          <p:cNvGraphicFramePr/>
          <p:nvPr/>
        </p:nvGraphicFramePr>
        <p:xfrm>
          <a:off x="628650" y="1726115"/>
          <a:ext cx="7838850" cy="1687815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412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Umetniška gimnazija- Glasbena smer: Petje - instrument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 (š)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Klasična 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0" name="Google Shape;150;p28"/>
          <p:cNvSpPr txBox="1"/>
          <p:nvPr/>
        </p:nvSpPr>
        <p:spPr>
          <a:xfrm>
            <a:off x="628649" y="3519974"/>
            <a:ext cx="7838881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sl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gimnaziji v Celju</a:t>
            </a:r>
            <a:r>
              <a:rPr lang="sl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bo v strokovni del programa </a:t>
            </a:r>
            <a:r>
              <a:rPr lang="sl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Umetniška gimnazija</a:t>
            </a:r>
            <a:r>
              <a:rPr lang="sl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lahko vključilo še </a:t>
            </a:r>
            <a:r>
              <a:rPr lang="sl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dijakov  (vzporedno izobraževanje</a:t>
            </a:r>
            <a:r>
              <a:rPr lang="sl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l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naših programih</a:t>
            </a:r>
            <a:r>
              <a:rPr lang="pl-PL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sl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sl-S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https://www.prvagim.si</a:t>
            </a:r>
            <a:r>
              <a:rPr lang="sl-SI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/</a:t>
            </a:r>
            <a:r>
              <a:rPr lang="sl-SI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628650" y="76370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šola za gostinstvo in turizem Celje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Kosovelova ul. 2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6" name="Google Shape;156;p29"/>
          <p:cNvGraphicFramePr/>
          <p:nvPr/>
        </p:nvGraphicFramePr>
        <p:xfrm>
          <a:off x="628650" y="1852079"/>
          <a:ext cx="7698875" cy="140969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48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Gastronomske in hotelske storitve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 hotelir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Gastronomija in turizem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Gastronomsko-turistični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84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- Gastronomija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Pravokotnik 1"/>
          <p:cNvSpPr/>
          <p:nvPr/>
        </p:nvSpPr>
        <p:spPr>
          <a:xfrm>
            <a:off x="994435" y="3643688"/>
            <a:ext cx="2645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naših programih</a:t>
            </a:r>
            <a:r>
              <a:rPr lang="pl-PL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sl-SI" dirty="0" smtClean="0">
              <a:hlinkClick r:id="rId3"/>
            </a:endParaRPr>
          </a:p>
          <a:p>
            <a:r>
              <a:rPr lang="sl-SI" dirty="0" smtClean="0">
                <a:hlinkClick r:id="rId3"/>
              </a:rPr>
              <a:t>http</a:t>
            </a:r>
            <a:r>
              <a:rPr lang="sl-SI" dirty="0">
                <a:hlinkClick r:id="rId3"/>
              </a:rPr>
              <a:t>://www.ssgt.si</a:t>
            </a:r>
            <a:r>
              <a:rPr lang="sl-SI" dirty="0" smtClean="0">
                <a:hlinkClick r:id="rId3"/>
              </a:rPr>
              <a:t>/</a:t>
            </a:r>
            <a:r>
              <a:rPr lang="sl-SI" dirty="0" smtClean="0"/>
              <a:t> </a:t>
            </a:r>
            <a:endParaRPr lang="sl-S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>
            <a:spLocks noGrp="1"/>
          </p:cNvSpPr>
          <p:nvPr>
            <p:ph type="title"/>
          </p:nvPr>
        </p:nvSpPr>
        <p:spPr>
          <a:xfrm>
            <a:off x="628649" y="41146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zdravstvena šola Celje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Ipavčeva ul. 10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2" name="Google Shape;162;p30"/>
          <p:cNvGraphicFramePr/>
          <p:nvPr/>
        </p:nvGraphicFramePr>
        <p:xfrm>
          <a:off x="628649" y="1405639"/>
          <a:ext cx="7838850" cy="1516805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189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b="1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Bolničar-negovalec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b</a:t>
                      </a: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olničar-negovalec</a:t>
                      </a:r>
                      <a:r>
                        <a:rPr lang="sl"/>
                        <a:t>; </a:t>
                      </a: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bolničarka</a:t>
                      </a:r>
                      <a:r>
                        <a:rPr lang="sl"/>
                        <a:t>-negovalka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Zdravstvena nega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t</a:t>
                      </a: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ehnik/tehnica zdravstvene nege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Kozmetični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k</a:t>
                      </a: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ozmetični tehnik; ko</a:t>
                      </a:r>
                      <a:r>
                        <a:rPr lang="sl"/>
                        <a:t>zmetična tehnica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3" name="Google Shape;163;p30"/>
          <p:cNvSpPr txBox="1"/>
          <p:nvPr/>
        </p:nvSpPr>
        <p:spPr>
          <a:xfrm>
            <a:off x="628800" y="3583125"/>
            <a:ext cx="78387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l" dirty="0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V šolskem letu 2021/22 razpisujemo v programu zdravstvena nega</a:t>
            </a:r>
            <a:r>
              <a:rPr lang="sl" b="1" dirty="0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 pet oddelkov, od tega en športni oddelek</a:t>
            </a:r>
            <a:r>
              <a:rPr lang="sl" dirty="0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. Za dijake v športnem oddelku se oblikuje osebni izobraževalni načrt na podlagi </a:t>
            </a:r>
            <a:r>
              <a:rPr lang="sl" i="1" dirty="0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Pravilnika o prilagoditvah šolskih obveznosti dijaku v srednji šoli (Ur. l. RS, št. 30/2018).</a:t>
            </a:r>
            <a:endParaRPr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naših programih: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www.szsce.si/sola/svetovalna-sluzba/za-bodoce-dijake/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4" name="Google Shape;164;p30"/>
          <p:cNvGraphicFramePr/>
          <p:nvPr/>
        </p:nvGraphicFramePr>
        <p:xfrm>
          <a:off x="628724" y="2985438"/>
          <a:ext cx="7838850" cy="320475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189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- Zdravstvena nega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sl" dirty="0"/>
                        <a:t>tehnik/tehnica zdravstvene nege</a:t>
                      </a:r>
                      <a:endParaRPr sz="14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628650" y="72171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Šola za hortikulturo in vizualne umetnosti Celje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Ljubljanska c. 97</a:t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poklicna in strokovna šola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0" name="Google Shape;170;p31"/>
          <p:cNvGraphicFramePr/>
          <p:nvPr/>
        </p:nvGraphicFramePr>
        <p:xfrm>
          <a:off x="628650" y="189406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7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139700" marR="0" lvl="0" indent="-1397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Vrtnar 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Vrtnar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Cvetličar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Cvetličar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Hortikulturni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Hortikulturni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Aranžerski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Aranžerski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1" name="Google Shape;171;p31"/>
          <p:cNvGraphicFramePr/>
          <p:nvPr/>
        </p:nvGraphicFramePr>
        <p:xfrm>
          <a:off x="628650" y="378584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7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- Hortikulturni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Hortikulturni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2" name="Google Shape;172;p31"/>
          <p:cNvSpPr txBox="1"/>
          <p:nvPr/>
        </p:nvSpPr>
        <p:spPr>
          <a:xfrm>
            <a:off x="649175" y="4284575"/>
            <a:ext cx="78390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programih in vpisu na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www.hvu.si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Spremljajte nas tudi na 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https://www.facebook.com/hvu.celje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>
            <a:spLocks noGrp="1"/>
          </p:cNvSpPr>
          <p:nvPr>
            <p:ph type="title"/>
          </p:nvPr>
        </p:nvSpPr>
        <p:spPr>
          <a:xfrm>
            <a:off x="628650" y="72171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sl" sz="2400" b="1">
                <a:latin typeface="Calibri"/>
                <a:ea typeface="Calibri"/>
                <a:cs typeface="Calibri"/>
                <a:sym typeface="Calibri"/>
              </a:rPr>
              <a:t>Šolski center Celje </a:t>
            </a:r>
            <a:r>
              <a:rPr lang="sl" sz="24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400">
                <a:latin typeface="Calibri"/>
                <a:ea typeface="Calibri"/>
                <a:cs typeface="Calibri"/>
                <a:sym typeface="Calibri"/>
              </a:rPr>
            </a:br>
            <a:r>
              <a:rPr lang="sl" sz="2400">
                <a:latin typeface="Calibri"/>
                <a:ea typeface="Calibri"/>
                <a:cs typeface="Calibri"/>
                <a:sym typeface="Calibri"/>
              </a:rPr>
              <a:t>Pot na Lavo 22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8" name="Google Shape;178;p32"/>
          <p:cNvGraphicFramePr/>
          <p:nvPr/>
        </p:nvGraphicFramePr>
        <p:xfrm>
          <a:off x="628650" y="1789098"/>
          <a:ext cx="6845175" cy="137160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684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Gimnazija Lava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Srednja šola za gradbeništvo in varovanje okolja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Srednja šola za kemijo, elektrotehniko in računalništvo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Srednja šola za strojništvo, mehatroniko in medije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sl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Srednja šola za storitvene dejavnosti in logistiko; Ljubljanska c. 17</a:t>
                      </a: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306744" y="988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Gimnazija Lava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4" name="Google Shape;184;p33"/>
          <p:cNvGraphicFramePr/>
          <p:nvPr/>
        </p:nvGraphicFramePr>
        <p:xfrm>
          <a:off x="306743" y="949342"/>
          <a:ext cx="8330000" cy="99382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39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Tehniška 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5" name="Google Shape;185;p33"/>
          <p:cNvSpPr txBox="1"/>
          <p:nvPr/>
        </p:nvSpPr>
        <p:spPr>
          <a:xfrm>
            <a:off x="306744" y="2197358"/>
            <a:ext cx="832290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sl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Eden od razpisanih štirih oddelkov programa gimnazija je evropski oddelek.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programih, vpisu in dogajanju na šoli na </a:t>
            </a:r>
            <a:r>
              <a:rPr lang="sl" sz="16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https://gl.sc-celje.si</a:t>
            </a:r>
            <a:r>
              <a:rPr lang="sl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spremljajte nas tudi na </a:t>
            </a:r>
            <a:r>
              <a:rPr lang="sl" sz="16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https://www.facebook.com/scclava/</a:t>
            </a:r>
            <a:r>
              <a:rPr lang="sl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3"/>
          <p:cNvSpPr txBox="1"/>
          <p:nvPr/>
        </p:nvSpPr>
        <p:spPr>
          <a:xfrm rot="10800000" flipH="1">
            <a:off x="473275" y="62450"/>
            <a:ext cx="5152500" cy="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1559</Words>
  <Application>Microsoft Office PowerPoint</Application>
  <PresentationFormat>Diaprojekcija na zaslonu (16:9)</PresentationFormat>
  <Paragraphs>575</Paragraphs>
  <Slides>22</Slides>
  <Notes>22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22</vt:i4>
      </vt:variant>
    </vt:vector>
  </HeadingPairs>
  <TitlesOfParts>
    <vt:vector size="29" baseType="lpstr">
      <vt:lpstr>Arial Narrow</vt:lpstr>
      <vt:lpstr>Arial</vt:lpstr>
      <vt:lpstr>Times New Roman</vt:lpstr>
      <vt:lpstr>Calibri</vt:lpstr>
      <vt:lpstr>Verdana</vt:lpstr>
      <vt:lpstr>Simple Light</vt:lpstr>
      <vt:lpstr>Officeova tema</vt:lpstr>
      <vt:lpstr>Razpis za vpis 2021/22</vt:lpstr>
      <vt:lpstr>Ekonomska šola Celje, Gimnazija in srednja šola Kosovelova ul. 4  </vt:lpstr>
      <vt:lpstr>Gimnazija Celje-Center  Kosovelova ul. 1</vt:lpstr>
      <vt:lpstr>I. gimnazija v Celju Kajuhova ul. 2</vt:lpstr>
      <vt:lpstr>Srednja šola za gostinstvo in turizem Celje Kosovelova ul. 2</vt:lpstr>
      <vt:lpstr>Srednja zdravstvena šola Celje Ipavčeva ul. 10</vt:lpstr>
      <vt:lpstr>Šola za hortikulturo in vizualne umetnosti Celje Ljubljanska c. 97 Srednja poklicna in strokovna šola</vt:lpstr>
      <vt:lpstr>Šolski center Celje  Pot na Lavo 22</vt:lpstr>
      <vt:lpstr>Gimnazija Lava</vt:lpstr>
      <vt:lpstr>Srednja šola za gradbeništvo in varovanje okolja</vt:lpstr>
      <vt:lpstr>Srednja šola za kemijo, elektrotehniko in računalništvo</vt:lpstr>
      <vt:lpstr>Srednja šola za strojništvo, mehatroniko in medije</vt:lpstr>
      <vt:lpstr>Srednja šola za storitvene dejavnosti in logistiko Ljubljanska c. 17</vt:lpstr>
      <vt:lpstr>Šolski center Rogaška Slatina Steklarska ul. 1</vt:lpstr>
      <vt:lpstr>Šolski center Slovenske Konjice-Zreče Tattenbachova ul. 2a</vt:lpstr>
      <vt:lpstr>Šolski center Šentjur Cesta na kmetijsko šolo 9</vt:lpstr>
      <vt:lpstr>Šolski center Velenje Trg mladosti 3</vt:lpstr>
      <vt:lpstr>Elektro in računalniška šola </vt:lpstr>
      <vt:lpstr>Gimnazija</vt:lpstr>
      <vt:lpstr>Šola za strojništvo, geotehniko in okolje</vt:lpstr>
      <vt:lpstr>PowerPointova predstavitev</vt:lpstr>
      <vt:lpstr>Šola za storitvene dejavnosti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Razpis za vpis 2021/22</dc:title>
  <dc:creator>Nives Laul</dc:creator>
  <cp:lastModifiedBy>Uporabnik sistema Windows</cp:lastModifiedBy>
  <cp:revision>1</cp:revision>
  <dcterms:modified xsi:type="dcterms:W3CDTF">2020-12-07T12:41:37Z</dcterms:modified>
</cp:coreProperties>
</file>